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66" r:id="rId30"/>
  </p:sldIdLst>
  <p:sldSz cx="12192000" cy="6858000"/>
  <p:notesSz cx="6858000" cy="9144000"/>
  <p:embeddedFontLs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Lato Light" panose="020F0502020204030203" pitchFamily="34" charset="0"/>
      <p:regular r:id="rId35"/>
      <p:italic r:id="rId36"/>
    </p:embeddedFont>
  </p:embeddedFontLst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36F4"/>
    <a:srgbClr val="3C3C3C"/>
    <a:srgbClr val="37FFB3"/>
    <a:srgbClr val="4136EB"/>
    <a:srgbClr val="7800A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9A940-7E4A-4459-A992-EB86F048EB60}" v="50" dt="2025-03-11T15:15:30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6"/>
    <p:restoredTop sz="96327"/>
  </p:normalViewPr>
  <p:slideViewPr>
    <p:cSldViewPr snapToGrid="0">
      <p:cViewPr varScale="1">
        <p:scale>
          <a:sx n="74" d="100"/>
          <a:sy n="74" d="100"/>
        </p:scale>
        <p:origin x="111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C4BB-7D7D-C28B-7336-667F2AC87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DD671-039F-89FE-7FF6-837D6D0C3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F5FD-9F3B-F42B-FC36-D58DA973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E07E4-BC92-C0F7-8FF1-AE257589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F5B5F-AB52-CEFF-81D6-410EB9EA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6906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91B7-DDAD-CC18-AD08-E36F2074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1C2DE-1BF2-1BA0-3518-F43E70C7C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41945-99B3-1E00-5A6C-35D0EE15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A3249-62A1-1B76-6762-6C51CF3A7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FB9A-4D8D-E8E5-A8AE-18E6FAEC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65588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5A326-70F9-E56F-0DC7-E31CD8E05D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50924-D69F-0780-BD19-7971236E4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ECC35-2725-5624-E6A7-C9565725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FDC49-4CBB-B955-A0A0-572FF64C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471F9-1EB1-8653-F21E-D212610D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0248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970D-3377-423A-837D-CC2842AE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BA42E-A7C6-6904-D3F0-42AF31ED5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B1591-F4EA-CE41-66B5-9F56AB628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8509C-4757-0A07-BF66-9F14CE9C2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1C8C4-4054-9422-58D3-600698AB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7981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0CB2-E0BF-B55F-935A-881300D8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A352D-E537-E700-36E3-78A5F5C40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9F5B9-F0AF-8386-5009-8F8D9EE3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89DFE-697A-E073-892B-2A3CA06B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F4C0D-57A7-4F4B-6B03-259C525B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343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C41D-D8BD-8E71-21F0-14D1C08D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F927-B833-12E2-BDA8-A6E8B5031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97A49-60D3-E084-562A-7FB02DBC4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BB038-A7AB-040E-276C-653E36EF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7FE60-3BC4-C834-019E-27A539A4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E67A7-4ADB-9B15-6F2E-93B806D2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8490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5547-74B4-9FFF-6CC2-5E487473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7A473-6DD2-DF9B-F6A7-FCC137A79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BF526-5351-D593-E4AF-753E152E9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19503-B9C1-3984-773D-9827E5352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43DCC-97E3-B28D-000B-0E19E8CF5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C25FE1-571E-6458-CCC0-AE096550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76F95-EBBF-7BD1-067D-1DC32FF3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E57766-923E-2FF4-7F84-DFA9CED1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9333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CC4A-4F5F-EEF5-E5FB-13B71A6B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ACEA4-4848-CD02-F086-453273DDB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F00E1-A68A-54D5-9C25-C71705C6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5B038-D52D-BD2B-6272-F54BD1A5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3000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BECF02-E737-AC3B-CBCE-FD70D8C3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0FE1E-56E3-CE13-208A-972F9E7C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9AC0A-EA46-7E18-2126-7A176259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627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87DA-3490-D430-8C89-C2A168F7B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8777D-35FB-7A8C-98EB-3B9A9CF51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63F4E-CBFD-7E6F-EF9F-90D301BB9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501C2-A5EE-23F7-0C12-8C56EA91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833C8-A17C-3848-A499-0DC3360A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AC7F7-126E-66D1-DF09-335B649B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282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32BF-42C5-519B-A9DE-E00120DA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738B8-A30D-659F-FFD1-3E3181675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7D748-60F2-3B84-DFE8-ADB70C746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A5D58-A173-448D-2BE3-F49C4AF6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EE5F6-7DCE-002A-A686-FE98ADAA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35F5F-2619-D9F8-6D43-D60A02B8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1444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31B710-52C3-2CFB-7DCB-5C0C8120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E1D9B-9512-4758-B1F3-313E5BAAB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E04A9-B45A-7190-9168-2EC1BDC7D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D31D8-2F37-1343-8FF5-E02C918374B4}" type="datetimeFigureOut">
              <a:rPr lang="en-BR" smtClean="0"/>
              <a:t>03/11/2025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A4C85-DE37-4DB9-DBFD-D37DF23E1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5D4E-6CE9-FE0B-5980-FC6B720F1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807A3-F42B-D642-AD77-0ADF0EC779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4111" t="22876" r="54776" b="22398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75E692-63D1-2A21-F36A-30EF631C2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4232" t="17425" r="9198" b="27790"/>
          <a:stretch/>
        </p:blipFill>
        <p:spPr>
          <a:xfrm>
            <a:off x="9322522" y="6188940"/>
            <a:ext cx="2869478" cy="6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7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futuremojo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Maria.medeiros@cnpem.b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5yVpymvjxU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6435D6-43D1-BCA6-8843-E2BBF92C0376}"/>
              </a:ext>
            </a:extLst>
          </p:cNvPr>
          <p:cNvSpPr/>
          <p:nvPr/>
        </p:nvSpPr>
        <p:spPr>
          <a:xfrm>
            <a:off x="0" y="0"/>
            <a:ext cx="1041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4BE66-5776-094B-0FD4-4DDBDAA20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695" y="856451"/>
            <a:ext cx="6377609" cy="3168073"/>
          </a:xfrm>
        </p:spPr>
        <p:txBody>
          <a:bodyPr anchor="ctr">
            <a:normAutofit/>
          </a:bodyPr>
          <a:lstStyle/>
          <a:p>
            <a:pPr algn="l"/>
            <a:r>
              <a:rPr lang="pt-BR" b="1">
                <a:latin typeface="Lato"/>
                <a:ea typeface="Lato"/>
                <a:cs typeface="Lato"/>
              </a:rPr>
              <a:t>Práticas Computacionais Avançadas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F13A2-24FF-A658-37B9-B853398FE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694" y="4257943"/>
            <a:ext cx="6377609" cy="1139286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Aula 1</a:t>
            </a:r>
          </a:p>
          <a:p>
            <a:pPr algn="l"/>
            <a:r>
              <a:rPr lang="en-US" dirty="0">
                <a:latin typeface="Lato Light"/>
                <a:ea typeface="Lato Light"/>
                <a:cs typeface="Lato Light"/>
              </a:rPr>
              <a:t>James Moraes de Almeida</a:t>
            </a:r>
            <a:endParaRPr lang="en-US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E08874-4350-2DCE-FFAE-F75275637B85}"/>
              </a:ext>
            </a:extLst>
          </p:cNvPr>
          <p:cNvCxnSpPr>
            <a:cxnSpLocks/>
          </p:cNvCxnSpPr>
          <p:nvPr/>
        </p:nvCxnSpPr>
        <p:spPr>
          <a:xfrm>
            <a:off x="534504" y="4105543"/>
            <a:ext cx="2907196" cy="0"/>
          </a:xfrm>
          <a:prstGeom prst="line">
            <a:avLst/>
          </a:prstGeom>
          <a:ln w="19050">
            <a:solidFill>
              <a:srgbClr val="37F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51C5CA1-0283-A935-641C-E6A05A00B0F8}"/>
              </a:ext>
            </a:extLst>
          </p:cNvPr>
          <p:cNvSpPr/>
          <p:nvPr/>
        </p:nvSpPr>
        <p:spPr>
          <a:xfrm>
            <a:off x="10414000" y="0"/>
            <a:ext cx="1778000" cy="6858000"/>
          </a:xfrm>
          <a:prstGeom prst="rect">
            <a:avLst/>
          </a:prstGeom>
          <a:gradFill flip="none" rotWithShape="1">
            <a:gsLst>
              <a:gs pos="0">
                <a:srgbClr val="7800A9"/>
              </a:gs>
              <a:gs pos="100000">
                <a:srgbClr val="37FFB3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pic>
        <p:nvPicPr>
          <p:cNvPr id="22" name="Picture 21" descr="A picture containing sky, outdoor, stadium, shore&#10;&#10;Description automatically generated">
            <a:extLst>
              <a:ext uri="{FF2B5EF4-FFF2-40B4-BE49-F238E27FC236}">
                <a16:creationId xmlns:a16="http://schemas.microsoft.com/office/drawing/2014/main" id="{40099326-886E-EE48-E250-381DDE6C3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1" t="323" r="19148" b="545"/>
          <a:stretch/>
        </p:blipFill>
        <p:spPr>
          <a:xfrm>
            <a:off x="6983894" y="577850"/>
            <a:ext cx="5208106" cy="5702300"/>
          </a:xfrm>
          <a:prstGeom prst="rect">
            <a:avLst/>
          </a:prstGeom>
          <a:effectLst>
            <a:outerShdw blurRad="475622" dist="164230" dir="2700000" algn="tl" rotWithShape="0">
              <a:prstClr val="black">
                <a:alpha val="52000"/>
              </a:prstClr>
            </a:outerShdw>
          </a:effectLst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1B7C4B5-6102-9FC4-83A2-ACB8B478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38" y="5451722"/>
            <a:ext cx="5839519" cy="10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1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Processamento de Linguagem Natural</a:t>
            </a:r>
            <a:endParaRPr lang="en-US" sz="4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09C20-7CE6-E136-3D9B-3235B89C583F}"/>
              </a:ext>
            </a:extLst>
          </p:cNvPr>
          <p:cNvSpPr txBox="1"/>
          <p:nvPr/>
        </p:nvSpPr>
        <p:spPr>
          <a:xfrm>
            <a:off x="123568" y="844377"/>
            <a:ext cx="11960310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PNL estatístico ou aprendizado de máquina (1980).</a:t>
            </a:r>
            <a:endParaRPr lang="en-US" dirty="0">
              <a:ea typeface="+mn-lt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Matemática empregada para entender a linguagem.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Quais são os padrões comuns encontrados na linguagem?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Com que frequência as palavras são usadas?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Há palavras que são utilizadas conjuntamente com grande frequência?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Vantagens: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Não é necessário programar regras.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Eficiente para análise do texto e estabelecer relações entre as palavras.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Desvantagens: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Como é estatístico, perde-se precisão nas extrações.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Pode variar bastante com os textos fornecidos.</a:t>
            </a:r>
          </a:p>
          <a:p>
            <a:pPr marL="1371600" lvl="2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1371600" lvl="2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150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Processamento de Linguagem Natural</a:t>
            </a:r>
            <a:endParaRPr lang="en-US" sz="4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09C20-7CE6-E136-3D9B-3235B89C583F}"/>
              </a:ext>
            </a:extLst>
          </p:cNvPr>
          <p:cNvSpPr txBox="1"/>
          <p:nvPr/>
        </p:nvSpPr>
        <p:spPr>
          <a:xfrm>
            <a:off x="123568" y="844377"/>
            <a:ext cx="11960310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PNL de aprendizado de máquina profundo (2010).</a:t>
            </a:r>
            <a:endParaRPr lang="en-US" dirty="0">
              <a:ea typeface="+mn-lt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Passa-se a utilizar redes neurais profundas.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Facilita-se mais a implementação.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Porém o custo computacional é maior.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Vantagens: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A programação é "simples".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Muito eficaz em gerar textos.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Desvantagens: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Custo computacional.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Pouco valor para dados quantitativos.</a:t>
            </a:r>
          </a:p>
          <a:p>
            <a:pPr marL="1371600" lvl="2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1371600" lvl="2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10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Conceitos básicos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09C20-7CE6-E136-3D9B-3235B89C583F}"/>
              </a:ext>
            </a:extLst>
          </p:cNvPr>
          <p:cNvSpPr txBox="1"/>
          <p:nvPr/>
        </p:nvSpPr>
        <p:spPr>
          <a:xfrm>
            <a:off x="123568" y="844377"/>
            <a:ext cx="11960310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b="1" dirty="0">
                <a:ea typeface="+mn-lt"/>
                <a:cs typeface="+mn-lt"/>
              </a:rPr>
              <a:t>Corpora</a:t>
            </a:r>
            <a:r>
              <a:rPr lang="pt-BR" sz="2800" dirty="0"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Se refere ao conjunto de textos coletados para sua análise com de PLN.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Comumente referido como </a:t>
            </a:r>
            <a:r>
              <a:rPr lang="pt-BR" sz="2800" b="1" dirty="0">
                <a:ea typeface="+mn-lt"/>
                <a:cs typeface="+mn-lt"/>
              </a:rPr>
              <a:t>corpus</a:t>
            </a:r>
            <a:r>
              <a:rPr lang="pt-BR" sz="2800" dirty="0">
                <a:ea typeface="+mn-lt"/>
                <a:cs typeface="+mn-lt"/>
              </a:rPr>
              <a:t>, que é o singular de corpora.</a:t>
            </a:r>
          </a:p>
          <a:p>
            <a:pPr marL="457200" indent="-457200">
              <a:buFont typeface="Arial"/>
              <a:buChar char="•"/>
            </a:pPr>
            <a:r>
              <a:rPr lang="pt-BR" sz="2800" b="1" dirty="0">
                <a:ea typeface="+mn-lt"/>
                <a:cs typeface="+mn-lt"/>
              </a:rPr>
              <a:t>Token</a:t>
            </a:r>
            <a:r>
              <a:rPr lang="pt-BR" sz="2800" dirty="0">
                <a:ea typeface="+mn-lt"/>
                <a:cs typeface="+mn-lt"/>
              </a:rPr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São as palavras do texto, mas não só.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Podem ser números.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Também conjuntos de palavras (</a:t>
            </a:r>
            <a:r>
              <a:rPr lang="pt-BR" sz="2800" b="1" dirty="0">
                <a:ea typeface="+mn-lt"/>
                <a:cs typeface="+mn-lt"/>
              </a:rPr>
              <a:t>N-gramas</a:t>
            </a:r>
            <a:r>
              <a:rPr lang="pt-BR" sz="2800" dirty="0">
                <a:ea typeface="+mn-lt"/>
                <a:cs typeface="+mn-lt"/>
              </a:rPr>
              <a:t>).</a:t>
            </a:r>
          </a:p>
          <a:p>
            <a:pPr marL="1828800" lvl="3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"mesa redonda"</a:t>
            </a:r>
          </a:p>
          <a:p>
            <a:pPr marL="1828800" lvl="3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"guarda-chuva"</a:t>
            </a:r>
          </a:p>
          <a:p>
            <a:pPr marL="457200" indent="-457200">
              <a:buFont typeface="Arial"/>
              <a:buChar char="•"/>
            </a:pPr>
            <a:r>
              <a:rPr lang="pt-BR" sz="2800" b="1" dirty="0">
                <a:ea typeface="+mn-lt"/>
                <a:cs typeface="+mn-lt"/>
              </a:rPr>
              <a:t>Stop Words</a:t>
            </a:r>
            <a:r>
              <a:rPr lang="pt-BR" sz="2800" dirty="0">
                <a:ea typeface="+mn-lt"/>
                <a:cs typeface="+mn-lt"/>
              </a:rPr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Conectivos, preposições, ...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Que, a, o, de, e, ...</a:t>
            </a:r>
          </a:p>
          <a:p>
            <a:pPr marL="1828800" lvl="3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1371600" lvl="2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1371600" lvl="2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005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Precisamos de um corpus!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 descr="A person kneading dough on a table&#10;&#10;Description automatically generated">
            <a:extLst>
              <a:ext uri="{FF2B5EF4-FFF2-40B4-BE49-F238E27FC236}">
                <a16:creationId xmlns:a16="http://schemas.microsoft.com/office/drawing/2014/main" id="{7B8170EB-FFCF-FEAA-D249-E415A233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509713"/>
            <a:ext cx="59055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1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Precisamos de um corpus!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123568" y="844377"/>
            <a:ext cx="1196031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Vamos obter resumos do Web </a:t>
            </a:r>
            <a:r>
              <a:rPr lang="pt-BR" sz="2800" dirty="0" err="1">
                <a:ea typeface="+mn-lt"/>
                <a:cs typeface="+mn-lt"/>
              </a:rPr>
              <a:t>of</a:t>
            </a:r>
            <a:r>
              <a:rPr lang="pt-BR" sz="2800" dirty="0">
                <a:ea typeface="+mn-lt"/>
                <a:cs typeface="+mn-lt"/>
              </a:rPr>
              <a:t> Science.</a:t>
            </a:r>
            <a:endParaRPr lang="pt-BR" sz="28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Escolham um tema que querem estudar.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Pensem numa propriedade quantitativa que querem obter.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 err="1">
                <a:ea typeface="+mn-lt"/>
                <a:cs typeface="+mn-lt"/>
              </a:rPr>
              <a:t>Ex</a:t>
            </a:r>
            <a:r>
              <a:rPr lang="pt-BR" sz="2800" dirty="0">
                <a:ea typeface="+mn-lt"/>
                <a:cs typeface="+mn-lt"/>
              </a:rPr>
              <a:t>: Módulos de Young de metais.</a:t>
            </a:r>
          </a:p>
          <a:p>
            <a:pPr marL="457200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Após escolherem um tema, entrem no www.periodicos.capes.gov.br</a:t>
            </a:r>
          </a:p>
          <a:p>
            <a:pPr lvl="2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1371600" lvl="2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7511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Tokenização</a:t>
            </a:r>
            <a:endParaRPr lang="en-US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-3431" y="844377"/>
            <a:ext cx="12193142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Agora já temos nosso </a:t>
            </a:r>
            <a:r>
              <a:rPr lang="pt-BR" sz="2800" i="1" dirty="0">
                <a:ea typeface="+mn-lt"/>
                <a:cs typeface="+mn-lt"/>
              </a:rPr>
              <a:t>corpus</a:t>
            </a:r>
            <a:r>
              <a:rPr lang="pt-BR" sz="2800" dirty="0">
                <a:ea typeface="+mn-lt"/>
                <a:cs typeface="+mn-lt"/>
              </a:rPr>
              <a:t>, que serão os resumos obtidos da </a:t>
            </a:r>
            <a:r>
              <a:rPr lang="pt-BR" sz="2800" i="1" dirty="0">
                <a:ea typeface="+mn-lt"/>
                <a:cs typeface="+mn-lt"/>
              </a:rPr>
              <a:t>Web </a:t>
            </a:r>
            <a:r>
              <a:rPr lang="pt-BR" sz="2800" i="1" dirty="0" err="1">
                <a:ea typeface="+mn-lt"/>
                <a:cs typeface="+mn-lt"/>
              </a:rPr>
              <a:t>of</a:t>
            </a:r>
            <a:r>
              <a:rPr lang="pt-BR" sz="2800" i="1" dirty="0">
                <a:ea typeface="+mn-lt"/>
                <a:cs typeface="+mn-lt"/>
              </a:rPr>
              <a:t> Science</a:t>
            </a:r>
            <a:r>
              <a:rPr lang="pt-BR" sz="2800" dirty="0">
                <a:ea typeface="+mn-lt"/>
                <a:cs typeface="+mn-lt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Precisamos estruturar o </a:t>
            </a:r>
            <a:r>
              <a:rPr lang="pt-BR" sz="2800" i="1" dirty="0">
                <a:ea typeface="+mn-lt"/>
                <a:cs typeface="+mn-lt"/>
              </a:rPr>
              <a:t>corpus.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O primeiro passo é separar os documentos em sentenças.</a:t>
            </a:r>
            <a:endParaRPr lang="pt-BR" sz="2800" dirty="0">
              <a:ea typeface="Calibri"/>
              <a:cs typeface="Calibri"/>
            </a:endParaRP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Depois as sentenças em palavras.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Mas textos não tem apenas palavras.</a:t>
            </a:r>
          </a:p>
          <a:p>
            <a:pPr marL="1828800" lvl="3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Pontuação.</a:t>
            </a:r>
          </a:p>
          <a:p>
            <a:pPr marL="1828800" lvl="3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Números.</a:t>
            </a:r>
          </a:p>
          <a:p>
            <a:pPr marL="1828800" lvl="3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Unidades.</a:t>
            </a:r>
          </a:p>
          <a:p>
            <a:pPr marL="457200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1371600" lvl="2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928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Tokenização</a:t>
            </a:r>
            <a:endParaRPr lang="en-US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-3431" y="844377"/>
            <a:ext cx="12193142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Poderíamos apenas utiliza a função split de processamento de </a:t>
            </a:r>
            <a:r>
              <a:rPr lang="pt-BR" sz="2800" dirty="0" err="1">
                <a:ea typeface="+mn-lt"/>
                <a:cs typeface="+mn-lt"/>
              </a:rPr>
              <a:t>string</a:t>
            </a:r>
            <a:r>
              <a:rPr lang="pt-BR" sz="2800" dirty="0">
                <a:ea typeface="+mn-lt"/>
                <a:cs typeface="+mn-lt"/>
              </a:rPr>
              <a:t>.</a:t>
            </a:r>
            <a:endParaRPr lang="en-US" dirty="0"/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"A assinatura de inteligências artificiais de P.L.N. custa ~R$100,00 por mês."</a:t>
            </a:r>
          </a:p>
          <a:p>
            <a:pPr marL="914400" lvl="1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Vejam que temos alguns problemas nesta </a:t>
            </a:r>
            <a:r>
              <a:rPr lang="pt-BR" sz="2800" dirty="0" err="1">
                <a:ea typeface="+mn-lt"/>
                <a:cs typeface="+mn-lt"/>
              </a:rPr>
              <a:t>tokenização</a:t>
            </a:r>
            <a:r>
              <a:rPr lang="pt-BR" sz="2800" dirty="0">
                <a:ea typeface="+mn-lt"/>
                <a:cs typeface="+mn-lt"/>
              </a:rPr>
              <a:t>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Pontuação e unidades junto com as palavras.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Não seria interessante representar 'inteligências artificiais' como um token?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Como lidar com abreviações, como a 'P.N.L.'?</a:t>
            </a:r>
          </a:p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Em geral há vários problemas e exceções.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Cada </a:t>
            </a:r>
            <a:r>
              <a:rPr lang="pt-BR" sz="2800" i="1" dirty="0">
                <a:ea typeface="+mn-lt"/>
                <a:cs typeface="+mn-lt"/>
              </a:rPr>
              <a:t>corpus</a:t>
            </a:r>
            <a:r>
              <a:rPr lang="pt-BR" sz="2800" dirty="0">
                <a:ea typeface="+mn-lt"/>
                <a:cs typeface="+mn-lt"/>
              </a:rPr>
              <a:t> teriam diferentes abordagens.</a:t>
            </a:r>
          </a:p>
          <a:p>
            <a:pPr marL="1371600" lvl="2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C02FEC4-A9B6-51D3-E4B3-FCD43449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" y="1840231"/>
            <a:ext cx="12183533" cy="12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1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Tokenização</a:t>
            </a:r>
            <a:endParaRPr lang="en-US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-3431" y="844377"/>
            <a:ext cx="1219314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Alguém já passou por este problema antes.</a:t>
            </a:r>
            <a:endParaRPr lang="en-US" dirty="0">
              <a:ea typeface="+mn-lt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Felizmente já há soluções prontas e disponíveis em bibliotecas Python.</a:t>
            </a:r>
          </a:p>
          <a:p>
            <a:pPr marL="1371600" lvl="2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</p:txBody>
      </p:sp>
      <p:pic>
        <p:nvPicPr>
          <p:cNvPr id="3" name="Picture 2" descr="spaCy - Wikipedia">
            <a:extLst>
              <a:ext uri="{FF2B5EF4-FFF2-40B4-BE49-F238E27FC236}">
                <a16:creationId xmlns:a16="http://schemas.microsoft.com/office/drawing/2014/main" id="{EFEADD36-378B-7B9B-325A-BFDEFD26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83" y="1838325"/>
            <a:ext cx="3581400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D8A8E-8A50-69BE-2D63-E0046205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3" y="2055664"/>
            <a:ext cx="5643026" cy="820504"/>
          </a:xfrm>
          <a:prstGeom prst="rect">
            <a:avLst/>
          </a:prstGeom>
        </p:spPr>
      </p:pic>
      <p:pic>
        <p:nvPicPr>
          <p:cNvPr id="6" name="Picture 5" descr="Logo">
            <a:extLst>
              <a:ext uri="{FF2B5EF4-FFF2-40B4-BE49-F238E27FC236}">
                <a16:creationId xmlns:a16="http://schemas.microsoft.com/office/drawing/2014/main" id="{398D07EB-673B-84B5-D325-D910A9047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335480"/>
            <a:ext cx="2743199" cy="2515374"/>
          </a:xfrm>
          <a:prstGeom prst="rect">
            <a:avLst/>
          </a:prstGeom>
        </p:spPr>
      </p:pic>
      <p:pic>
        <p:nvPicPr>
          <p:cNvPr id="7" name="Picture 6" descr="Gensim: Topic modelling for humans">
            <a:extLst>
              <a:ext uri="{FF2B5EF4-FFF2-40B4-BE49-F238E27FC236}">
                <a16:creationId xmlns:a16="http://schemas.microsoft.com/office/drawing/2014/main" id="{D126AF76-72CD-279B-56F3-F72D8E432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415" y="3635418"/>
            <a:ext cx="4339168" cy="973582"/>
          </a:xfrm>
          <a:prstGeom prst="rect">
            <a:avLst/>
          </a:prstGeom>
        </p:spPr>
      </p:pic>
      <p:pic>
        <p:nvPicPr>
          <p:cNvPr id="8" name="Picture 7" descr="The Natural Language Toolkit — What is it? | by Kelsey Lane | Medium">
            <a:extLst>
              <a:ext uri="{FF2B5EF4-FFF2-40B4-BE49-F238E27FC236}">
                <a16:creationId xmlns:a16="http://schemas.microsoft.com/office/drawing/2014/main" id="{8549ABE3-7F24-3046-38C2-193ED403F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313" y="3330575"/>
            <a:ext cx="2047875" cy="2228850"/>
          </a:xfrm>
          <a:prstGeom prst="rect">
            <a:avLst/>
          </a:prstGeom>
        </p:spPr>
      </p:pic>
      <p:pic>
        <p:nvPicPr>
          <p:cNvPr id="9" name="Picture 8" descr="Introduction — ChemDataExtractor v2.2.1 documentation">
            <a:extLst>
              <a:ext uri="{FF2B5EF4-FFF2-40B4-BE49-F238E27FC236}">
                <a16:creationId xmlns:a16="http://schemas.microsoft.com/office/drawing/2014/main" id="{323F2B0D-A7A9-B76E-B9DE-28976F7A0B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013" y="5811838"/>
            <a:ext cx="51339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8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Tokenização</a:t>
            </a:r>
            <a:endParaRPr lang="en-US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-3431" y="844377"/>
            <a:ext cx="1219314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Nosso material de apoio utilizará o </a:t>
            </a:r>
            <a:r>
              <a:rPr lang="pt-BR" sz="2800" err="1">
                <a:ea typeface="+mn-lt"/>
                <a:cs typeface="+mn-lt"/>
              </a:rPr>
              <a:t>spaCy</a:t>
            </a:r>
            <a:endParaRPr lang="en-US" err="1"/>
          </a:p>
          <a:p>
            <a:pPr marL="914400" lvl="1" indent="-457200">
              <a:buFont typeface="Courier New"/>
              <a:buChar char="o"/>
            </a:pPr>
            <a:r>
              <a:rPr lang="pt-BR" sz="2800" dirty="0">
                <a:ea typeface="+mn-lt"/>
                <a:cs typeface="+mn-lt"/>
              </a:rPr>
              <a:t>Há exemplos para o NLTK também.</a:t>
            </a:r>
          </a:p>
        </p:txBody>
      </p:sp>
      <p:pic>
        <p:nvPicPr>
          <p:cNvPr id="3" name="Picture 2" descr="spaCy - Wikipedia">
            <a:extLst>
              <a:ext uri="{FF2B5EF4-FFF2-40B4-BE49-F238E27FC236}">
                <a16:creationId xmlns:a16="http://schemas.microsoft.com/office/drawing/2014/main" id="{EFEADD36-378B-7B9B-325A-BFDEFD26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466" y="760337"/>
            <a:ext cx="2470150" cy="884767"/>
          </a:xfrm>
          <a:prstGeom prst="rect">
            <a:avLst/>
          </a:prstGeom>
        </p:spPr>
      </p:pic>
      <p:pic>
        <p:nvPicPr>
          <p:cNvPr id="5" name="Picture 4" descr="The Natural Language Toolkit — What is it? | by Kelsey Lane | Medium">
            <a:extLst>
              <a:ext uri="{FF2B5EF4-FFF2-40B4-BE49-F238E27FC236}">
                <a16:creationId xmlns:a16="http://schemas.microsoft.com/office/drawing/2014/main" id="{6D91EC49-6FFC-3A23-A8CE-F47F0964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313" y="1723421"/>
            <a:ext cx="20478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4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Pré-Processamento</a:t>
            </a:r>
            <a:endParaRPr lang="en-US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-3431" y="844377"/>
            <a:ext cx="12193142" cy="56015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O pré-processamento pode ser feito antes ou depois da tokenização.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Consiste em geral nas seguintes estratégias.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Remover letras maiúsculas.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Diminui o vocabulário.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Pode ajudar, mas também pode levar a perda de informação:</a:t>
            </a:r>
            <a:endParaRPr lang="pt-BR" dirty="0">
              <a:ea typeface="Calibri" panose="020F0502020204030204"/>
              <a:cs typeface="Calibri" panose="020F0502020204030204"/>
            </a:endParaRPr>
          </a:p>
          <a:p>
            <a:pPr marL="1828800" lvl="3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Terra, terra.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Remover </a:t>
            </a:r>
            <a:r>
              <a:rPr lang="pt-BR" sz="2800" i="1" dirty="0">
                <a:ea typeface="Calibri"/>
                <a:cs typeface="Calibri"/>
              </a:rPr>
              <a:t>stop words</a:t>
            </a:r>
            <a:r>
              <a:rPr lang="pt-BR" sz="2800" dirty="0">
                <a:ea typeface="Calibri"/>
                <a:cs typeface="Calibri"/>
              </a:rPr>
              <a:t>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Artigos, conjunções, pronomes, ...</a:t>
            </a:r>
          </a:p>
          <a:p>
            <a:pPr marL="1657350" lvl="3" indent="-285750">
              <a:buFont typeface="Arial"/>
              <a:buChar char="•"/>
            </a:pPr>
            <a:r>
              <a:rPr lang="pt-BR" sz="1300" i="1" dirty="0">
                <a:solidFill>
                  <a:srgbClr val="333333"/>
                </a:solidFill>
                <a:ea typeface="+mn-lt"/>
                <a:cs typeface="+mn-lt"/>
              </a:rPr>
              <a:t>a, agora, ainda, alguém, algum, alguma, algumas, alguns, ampla, amplas, amplo, amplos, ante, antes, ao, aos, após, aquela, aquelas, aquele, aqueles, aquilo, as, até, através, cada, coisa, coisas, com, como, contra, contudo, da, daquele, daqueles, das, de, dela, delas, dele, deles, depois, dessa, dessas, desse, desses, desta, destas, deste, deste, destes, deve, devem, devendo, dever, deverá, deverão, deveria, deveriam, devia, deviam, disse, disso, disto, dito, diz, dizem, do, dos, e, é, ela, elas, ele, eles, em, enquanto, entre, era, essa, essas, esse, esses, esta, está, estamos, estão, estas, estava, estavam, estávamos, este, estes, estou, eu, fazendo, fazer, feita, feitas, feito, feitos, foi, for, foram, fosse, fossem, grande, grandes, há, isso, isto, já, </a:t>
            </a:r>
            <a:r>
              <a:rPr lang="pt-BR" sz="1300" i="1" dirty="0" err="1">
                <a:solidFill>
                  <a:srgbClr val="333333"/>
                </a:solidFill>
                <a:ea typeface="+mn-lt"/>
                <a:cs typeface="+mn-lt"/>
              </a:rPr>
              <a:t>la</a:t>
            </a:r>
            <a:r>
              <a:rPr lang="pt-BR" sz="1300" i="1" dirty="0">
                <a:solidFill>
                  <a:srgbClr val="333333"/>
                </a:solidFill>
                <a:ea typeface="+mn-lt"/>
                <a:cs typeface="+mn-lt"/>
              </a:rPr>
              <a:t>, lá, lhe, lhes, </a:t>
            </a:r>
            <a:r>
              <a:rPr lang="pt-BR" sz="1300" i="1" dirty="0" err="1">
                <a:solidFill>
                  <a:srgbClr val="333333"/>
                </a:solidFill>
                <a:ea typeface="+mn-lt"/>
                <a:cs typeface="+mn-lt"/>
              </a:rPr>
              <a:t>lo</a:t>
            </a:r>
            <a:r>
              <a:rPr lang="pt-BR" sz="1300" i="1" dirty="0">
                <a:solidFill>
                  <a:srgbClr val="333333"/>
                </a:solidFill>
                <a:ea typeface="+mn-lt"/>
                <a:cs typeface="+mn-lt"/>
              </a:rPr>
              <a:t>, mas, me, mesma, mesmas, mesmo, mesmos, meu, meus, minha, minhas, muita, muitas, muito, muitos, na, </a:t>
            </a:r>
            <a:r>
              <a:rPr lang="pt-BR" sz="1300" b="1" i="1" dirty="0">
                <a:solidFill>
                  <a:srgbClr val="333333"/>
                </a:solidFill>
                <a:ea typeface="+mn-lt"/>
                <a:cs typeface="+mn-lt"/>
              </a:rPr>
              <a:t>não</a:t>
            </a:r>
            <a:r>
              <a:rPr lang="pt-BR" sz="1300" i="1" dirty="0">
                <a:solidFill>
                  <a:srgbClr val="333333"/>
                </a:solidFill>
                <a:ea typeface="+mn-lt"/>
                <a:cs typeface="+mn-lt"/>
              </a:rPr>
              <a:t>, ...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solidFill>
                  <a:srgbClr val="000000"/>
                </a:solidFill>
                <a:ea typeface="+mn-lt"/>
                <a:cs typeface="+mn-lt"/>
              </a:rPr>
              <a:t>Pode ser muito bom para quando não tratamos contexto.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solidFill>
                  <a:srgbClr val="000000"/>
                </a:solidFill>
                <a:ea typeface="+mn-lt"/>
                <a:cs typeface="+mn-lt"/>
              </a:rPr>
              <a:t>Diminui o vocabulário.</a:t>
            </a:r>
          </a:p>
        </p:txBody>
      </p:sp>
    </p:spTree>
    <p:extLst>
      <p:ext uri="{BB962C8B-B14F-4D97-AF65-F5344CB8AC3E}">
        <p14:creationId xmlns:p14="http://schemas.microsoft.com/office/powerpoint/2010/main" val="133974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109560"/>
            <a:ext cx="545220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Conteúdo do curso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09C20-7CE6-E136-3D9B-3235B89C583F}"/>
              </a:ext>
            </a:extLst>
          </p:cNvPr>
          <p:cNvSpPr txBox="1"/>
          <p:nvPr/>
        </p:nvSpPr>
        <p:spPr>
          <a:xfrm>
            <a:off x="123568" y="844378"/>
            <a:ext cx="11769810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Qual o plano?</a:t>
            </a:r>
            <a:endParaRPr lang="en-US" dirty="0"/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Processamento de linguagem natural (PNL ou NLP do inglês).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Mineração de dados.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Histórico.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Tokenização.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Pré-processamento.</a:t>
            </a:r>
            <a:endParaRPr lang="pt-BR" dirty="0"/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Similaridade de sentenças.</a:t>
            </a:r>
            <a:endParaRPr lang="pt-BR" dirty="0"/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Bag-</a:t>
            </a:r>
            <a:r>
              <a:rPr lang="pt-BR" sz="2800" dirty="0" err="1">
                <a:ea typeface="Calibri"/>
                <a:cs typeface="Calibri"/>
              </a:rPr>
              <a:t>Of</a:t>
            </a:r>
            <a:r>
              <a:rPr lang="pt-BR" sz="2800" dirty="0">
                <a:ea typeface="Calibri"/>
                <a:cs typeface="Calibri"/>
              </a:rPr>
              <a:t>-Words.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TF-IDF.</a:t>
            </a:r>
            <a:endParaRPr lang="pt-BR"/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Modelagem de tópicos.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Grandes Modelos de Linguagem para extração de dados.</a:t>
            </a:r>
          </a:p>
          <a:p>
            <a:pPr marL="457200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Material principal: </a:t>
            </a:r>
            <a:r>
              <a:rPr lang="pt-BR" sz="2800" dirty="0">
                <a:ea typeface="+mn-lt"/>
                <a:cs typeface="+mn-lt"/>
                <a:hlinkClick r:id="rId2"/>
              </a:rPr>
              <a:t>https://www.youtube.com/@futuremojo</a:t>
            </a:r>
            <a:r>
              <a:rPr lang="pt-BR" sz="2800" dirty="0">
                <a:ea typeface="+mn-lt"/>
                <a:cs typeface="+mn-lt"/>
              </a:rPr>
              <a:t> </a:t>
            </a:r>
            <a:endParaRPr lang="pt-BR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910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Pré-Processamento</a:t>
            </a:r>
            <a:endParaRPr lang="en-US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-3431" y="844377"/>
            <a:ext cx="12193142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O pré-processamento pode ser feito antes ou depois da </a:t>
            </a:r>
            <a:r>
              <a:rPr lang="pt-BR" sz="2800" err="1">
                <a:ea typeface="+mn-lt"/>
                <a:cs typeface="+mn-lt"/>
              </a:rPr>
              <a:t>tokenização</a:t>
            </a:r>
            <a:r>
              <a:rPr lang="pt-BR" sz="2800" dirty="0">
                <a:ea typeface="+mn-lt"/>
                <a:cs typeface="+mn-lt"/>
              </a:rPr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Consiste em geral nas seguintes estratégias.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Radicalização das palavras.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solidFill>
                  <a:srgbClr val="000000"/>
                </a:solidFill>
                <a:ea typeface="+mn-lt"/>
                <a:cs typeface="+mn-lt"/>
              </a:rPr>
              <a:t>Do inglês, </a:t>
            </a:r>
            <a:r>
              <a:rPr lang="pt-BR" sz="2800" i="1" err="1">
                <a:solidFill>
                  <a:srgbClr val="000000"/>
                </a:solidFill>
                <a:ea typeface="+mn-lt"/>
                <a:cs typeface="+mn-lt"/>
              </a:rPr>
              <a:t>stemming</a:t>
            </a:r>
            <a:r>
              <a:rPr lang="pt-BR" sz="28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solidFill>
                  <a:srgbClr val="000000"/>
                </a:solidFill>
                <a:ea typeface="+mn-lt"/>
                <a:cs typeface="+mn-lt"/>
              </a:rPr>
              <a:t>Levar as palavras a seu radical.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solidFill>
                  <a:srgbClr val="000000"/>
                </a:solidFill>
                <a:ea typeface="+mn-lt"/>
                <a:cs typeface="+mn-lt"/>
              </a:rPr>
              <a:t>Diminui o vocabulário.</a:t>
            </a:r>
          </a:p>
          <a:p>
            <a:pPr marL="1371600" lvl="2" indent="-457200">
              <a:buFont typeface="Arial"/>
              <a:buChar char="•"/>
            </a:pPr>
            <a:endParaRPr lang="pt-BR" sz="28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2" name="Picture 1" descr="Radical Exemplos">
            <a:extLst>
              <a:ext uri="{FF2B5EF4-FFF2-40B4-BE49-F238E27FC236}">
                <a16:creationId xmlns:a16="http://schemas.microsoft.com/office/drawing/2014/main" id="{3DA210FC-19B0-17E4-72FE-A17356A57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567" y="1476975"/>
            <a:ext cx="4256616" cy="538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74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Pré-Processamento</a:t>
            </a:r>
            <a:endParaRPr lang="en-US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-3431" y="844377"/>
            <a:ext cx="1219314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O pré-processamento pode ser feito antes ou depois da </a:t>
            </a:r>
            <a:r>
              <a:rPr lang="pt-BR" sz="2800" err="1">
                <a:ea typeface="+mn-lt"/>
                <a:cs typeface="+mn-lt"/>
              </a:rPr>
              <a:t>tokenização</a:t>
            </a:r>
            <a:r>
              <a:rPr lang="pt-BR" sz="2800" dirty="0">
                <a:ea typeface="+mn-lt"/>
                <a:cs typeface="+mn-lt"/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Consiste em geral nas seguintes estratégias.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Lematização das palavras:</a:t>
            </a:r>
            <a:endParaRPr lang="pt-BR" dirty="0">
              <a:ea typeface="Calibri"/>
              <a:cs typeface="Calibri"/>
            </a:endParaRP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Leva os tokens a palavras presentes no dicionário.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solidFill>
                  <a:srgbClr val="000000"/>
                </a:solidFill>
                <a:ea typeface="+mn-lt"/>
                <a:cs typeface="+mn-lt"/>
              </a:rPr>
              <a:t>Diminui o vocabulário.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solidFill>
                  <a:srgbClr val="000000"/>
                </a:solidFill>
                <a:ea typeface="+mn-lt"/>
                <a:cs typeface="+mn-lt"/>
              </a:rPr>
              <a:t>Também diminui a quantidade de informação.</a:t>
            </a:r>
          </a:p>
        </p:txBody>
      </p:sp>
      <p:pic>
        <p:nvPicPr>
          <p:cNvPr id="3" name="Picture 2" descr="A white table with blue text&#10;&#10;Description automatically generated">
            <a:extLst>
              <a:ext uri="{FF2B5EF4-FFF2-40B4-BE49-F238E27FC236}">
                <a16:creationId xmlns:a16="http://schemas.microsoft.com/office/drawing/2014/main" id="{7BE188BF-DE91-0E91-85F9-52660F36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42" y="3712104"/>
            <a:ext cx="7099300" cy="30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48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Pré-Processamento</a:t>
            </a:r>
            <a:endParaRPr lang="en-US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-3431" y="844377"/>
            <a:ext cx="121931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i="1" dirty="0" err="1">
                <a:ea typeface="+mn-lt"/>
                <a:cs typeface="+mn-lt"/>
              </a:rPr>
              <a:t>Named</a:t>
            </a:r>
            <a:r>
              <a:rPr lang="pt-BR" sz="2800" i="1" dirty="0">
                <a:ea typeface="+mn-lt"/>
                <a:cs typeface="+mn-lt"/>
              </a:rPr>
              <a:t> Entity </a:t>
            </a:r>
            <a:r>
              <a:rPr lang="pt-BR" sz="2800" i="1" dirty="0" err="1">
                <a:ea typeface="+mn-lt"/>
                <a:cs typeface="+mn-lt"/>
              </a:rPr>
              <a:t>Recognition</a:t>
            </a:r>
            <a:r>
              <a:rPr lang="pt-BR" sz="2800" dirty="0">
                <a:ea typeface="+mn-lt"/>
                <a:cs typeface="+mn-lt"/>
              </a:rPr>
              <a:t> (NER):</a:t>
            </a:r>
            <a:endParaRPr lang="en-US" dirty="0"/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Em português: Reconhecimento de Entidades Nomeadas.</a:t>
            </a:r>
            <a:endParaRPr lang="pt-BR" dirty="0"/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Mais precisa que que a POS.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Pode ser muito útil para extração de dados.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Estabelecendo relações entre as entidades das sentenças.</a:t>
            </a:r>
          </a:p>
        </p:txBody>
      </p:sp>
      <p:pic>
        <p:nvPicPr>
          <p:cNvPr id="3" name="Picture 2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D37586F-54A6-6FB0-8406-61450B1C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4" y="3381375"/>
            <a:ext cx="6328833" cy="348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75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Pré-Processamento</a:t>
            </a:r>
            <a:endParaRPr lang="en-US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-3431" y="844377"/>
            <a:ext cx="1219314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Part-</a:t>
            </a:r>
            <a:r>
              <a:rPr lang="pt-BR" sz="2800" dirty="0" err="1">
                <a:ea typeface="+mn-lt"/>
                <a:cs typeface="+mn-lt"/>
              </a:rPr>
              <a:t>of</a:t>
            </a:r>
            <a:r>
              <a:rPr lang="pt-BR" sz="2800" dirty="0">
                <a:ea typeface="+mn-lt"/>
                <a:cs typeface="+mn-lt"/>
              </a:rPr>
              <a:t>-Speech (POS) </a:t>
            </a:r>
            <a:r>
              <a:rPr lang="pt-BR" sz="2800" dirty="0" err="1">
                <a:ea typeface="+mn-lt"/>
                <a:cs typeface="+mn-lt"/>
              </a:rPr>
              <a:t>tagging</a:t>
            </a:r>
            <a:r>
              <a:rPr lang="pt-BR" sz="2800" dirty="0">
                <a:ea typeface="+mn-lt"/>
                <a:cs typeface="+mn-lt"/>
              </a:rPr>
              <a:t>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Em português: Etiquetagem morfossintática.</a:t>
            </a:r>
            <a:endParaRPr lang="pt-BR" dirty="0"/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Classifica como as palavras estão sendo utilizadas no texto.</a:t>
            </a:r>
          </a:p>
          <a:p>
            <a:pPr marL="914400" lvl="1" indent="-457200">
              <a:buFont typeface="Arial"/>
              <a:buChar char="•"/>
            </a:pPr>
            <a:endParaRPr lang="pt-BR" sz="2800" dirty="0">
              <a:ea typeface="Calibri"/>
              <a:cs typeface="Calibri"/>
            </a:endParaRPr>
          </a:p>
          <a:p>
            <a:pPr marL="914400" lvl="1" indent="-457200">
              <a:buFont typeface="Arial"/>
              <a:buChar char="•"/>
            </a:pPr>
            <a:endParaRPr lang="pt-BR" sz="2800" dirty="0">
              <a:ea typeface="Calibri"/>
              <a:cs typeface="Calibri"/>
            </a:endParaRPr>
          </a:p>
          <a:p>
            <a:pPr marL="914400" lvl="1" indent="-457200">
              <a:buFont typeface="Arial"/>
              <a:buChar char="•"/>
            </a:pPr>
            <a:endParaRPr lang="pt-BR" sz="2800" dirty="0">
              <a:ea typeface="Calibri"/>
              <a:cs typeface="Calibri"/>
            </a:endParaRP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Ótimo para contexto: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"Eu gosto de comer </a:t>
            </a:r>
            <a:r>
              <a:rPr lang="pt-BR" sz="2800" b="1" dirty="0">
                <a:ea typeface="Calibri"/>
                <a:cs typeface="Calibri"/>
              </a:rPr>
              <a:t>doce</a:t>
            </a:r>
            <a:r>
              <a:rPr lang="pt-BR" sz="2800" dirty="0">
                <a:ea typeface="Calibri"/>
                <a:cs typeface="Calibri"/>
              </a:rPr>
              <a:t>."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"O pudim estava muito </a:t>
            </a:r>
            <a:r>
              <a:rPr lang="pt-BR" sz="2800" b="1" dirty="0">
                <a:ea typeface="Calibri"/>
                <a:cs typeface="Calibri"/>
              </a:rPr>
              <a:t>doce</a:t>
            </a:r>
            <a:r>
              <a:rPr lang="pt-BR" sz="2800" dirty="0">
                <a:ea typeface="Calibri"/>
                <a:cs typeface="Calibri"/>
              </a:rPr>
              <a:t>."</a:t>
            </a:r>
          </a:p>
        </p:txBody>
      </p:sp>
      <p:pic>
        <p:nvPicPr>
          <p:cNvPr id="2" name="Picture 1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2E8A228A-F6CB-6AC9-988A-CE6846348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25" y="2229380"/>
            <a:ext cx="7194550" cy="86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29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Pré-Processamento</a:t>
            </a:r>
            <a:endParaRPr lang="en-US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-3431" y="844377"/>
            <a:ext cx="121931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i="1" dirty="0" err="1">
                <a:ea typeface="+mn-lt"/>
                <a:cs typeface="+mn-lt"/>
              </a:rPr>
              <a:t>Parsing</a:t>
            </a:r>
            <a:r>
              <a:rPr lang="pt-BR" sz="2800" dirty="0">
                <a:ea typeface="+mn-lt"/>
                <a:cs typeface="+mn-lt"/>
              </a:rPr>
              <a:t>:</a:t>
            </a:r>
            <a:endParaRPr lang="en-US" dirty="0"/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Em português: Análise.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i="1" dirty="0" err="1">
                <a:ea typeface="Calibri"/>
                <a:cs typeface="Calibri"/>
              </a:rPr>
              <a:t>Constituency</a:t>
            </a:r>
            <a:r>
              <a:rPr lang="pt-BR" sz="2800" i="1" dirty="0">
                <a:ea typeface="Calibri"/>
                <a:cs typeface="Calibri"/>
              </a:rPr>
              <a:t> </a:t>
            </a:r>
            <a:r>
              <a:rPr lang="pt-BR" sz="2800" i="1" dirty="0" err="1">
                <a:ea typeface="Calibri"/>
                <a:cs typeface="Calibri"/>
              </a:rPr>
              <a:t>parsing</a:t>
            </a:r>
            <a:r>
              <a:rPr lang="pt-BR" sz="2800" dirty="0">
                <a:ea typeface="Calibri"/>
                <a:cs typeface="Calibri"/>
              </a:rPr>
              <a:t>: Análise por </a:t>
            </a:r>
            <a:r>
              <a:rPr lang="pt-BR" sz="2800" dirty="0" err="1">
                <a:ea typeface="Calibri"/>
                <a:cs typeface="Calibri"/>
              </a:rPr>
              <a:t>constituência</a:t>
            </a:r>
            <a:r>
              <a:rPr lang="pt-BR" sz="2800" dirty="0">
                <a:ea typeface="Calibri"/>
                <a:cs typeface="Calibri"/>
              </a:rPr>
              <a:t>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Divide a sentença em diferentes partes.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Uma árvore é criada.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EFB0D1EA-5BAB-E0F1-F8BD-54317C8D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088" y="-1587"/>
            <a:ext cx="2981325" cy="4257675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7F46893-38F0-2053-CB34-AEFD009D53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35" r="-97"/>
          <a:stretch/>
        </p:blipFill>
        <p:spPr>
          <a:xfrm>
            <a:off x="117475" y="3090333"/>
            <a:ext cx="8538645" cy="37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95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Pré-Processamento</a:t>
            </a:r>
            <a:endParaRPr lang="en-US" dirty="0" err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7956B-8B0A-3B5C-79A6-79278920B000}"/>
              </a:ext>
            </a:extLst>
          </p:cNvPr>
          <p:cNvSpPr txBox="1"/>
          <p:nvPr/>
        </p:nvSpPr>
        <p:spPr>
          <a:xfrm>
            <a:off x="-3431" y="844377"/>
            <a:ext cx="121931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i="1" dirty="0" err="1">
                <a:ea typeface="+mn-lt"/>
                <a:cs typeface="+mn-lt"/>
              </a:rPr>
              <a:t>Parsing</a:t>
            </a:r>
            <a:r>
              <a:rPr lang="pt-BR" sz="2800" dirty="0">
                <a:ea typeface="+mn-lt"/>
                <a:cs typeface="+mn-lt"/>
              </a:rPr>
              <a:t>:</a:t>
            </a:r>
            <a:endParaRPr lang="en-US" dirty="0"/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Em português: Análise.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i="1" dirty="0" err="1">
                <a:ea typeface="Calibri"/>
                <a:cs typeface="Calibri"/>
              </a:rPr>
              <a:t>Dependency</a:t>
            </a:r>
            <a:r>
              <a:rPr lang="pt-BR" sz="2800" i="1" dirty="0">
                <a:ea typeface="Calibri"/>
                <a:cs typeface="Calibri"/>
              </a:rPr>
              <a:t> </a:t>
            </a:r>
            <a:r>
              <a:rPr lang="pt-BR" sz="2800" i="1" dirty="0" err="1">
                <a:ea typeface="Calibri"/>
                <a:cs typeface="Calibri"/>
              </a:rPr>
              <a:t>parsing</a:t>
            </a:r>
            <a:r>
              <a:rPr lang="pt-BR" sz="2800" dirty="0">
                <a:ea typeface="Calibri"/>
                <a:cs typeface="Calibri"/>
              </a:rPr>
              <a:t>: Análise por dependência.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Estabelece as dependências entre os tokens.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Pode ser poderosa para extração, usada em conjunto com NER.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0E259CB-49B2-126E-38EF-09CC8F4DE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3343805"/>
            <a:ext cx="10963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59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CD737A-0033-DBB2-DCBD-71BC95D670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26662CCF-F648-F034-FCCF-C7B89EE054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06A5F14-A236-0538-3033-7F818F0A08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800A9">
                  <a:alpha val="55000"/>
                </a:srgbClr>
              </a:gs>
              <a:gs pos="100000">
                <a:srgbClr val="37FFB3">
                  <a:shade val="100000"/>
                  <a:satMod val="115000"/>
                  <a:alpha val="971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42F0F-7EE4-819A-408E-720DBBECD8F9}"/>
              </a:ext>
            </a:extLst>
          </p:cNvPr>
          <p:cNvSpPr txBox="1"/>
          <p:nvPr/>
        </p:nvSpPr>
        <p:spPr>
          <a:xfrm>
            <a:off x="698499" y="2199632"/>
            <a:ext cx="4724401" cy="86177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James </a:t>
            </a:r>
            <a:r>
              <a:rPr lang="fr-FR" sz="2800" b="1" dirty="0" err="1">
                <a:solidFill>
                  <a:schemeClr val="bg1"/>
                </a:solidFill>
                <a:latin typeface="Lato"/>
                <a:ea typeface="Lato"/>
                <a:cs typeface="Lato"/>
              </a:rPr>
              <a:t>Moraes</a:t>
            </a:r>
            <a:r>
              <a:rPr lang="fr-FR" sz="28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 de Almeida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fr-FR" sz="2800" u="sng" dirty="0">
                <a:solidFill>
                  <a:schemeClr val="bg1"/>
                </a:solidFill>
                <a:latin typeface="Lato"/>
                <a:ea typeface="Lato"/>
                <a:cs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james.almeida@ilum.cnpem.br</a:t>
            </a:r>
            <a:endParaRPr lang="fr-FR" sz="2800" u="sng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F667B-F5B9-3392-49DE-D290CF53C615}"/>
              </a:ext>
            </a:extLst>
          </p:cNvPr>
          <p:cNvSpPr txBox="1"/>
          <p:nvPr/>
        </p:nvSpPr>
        <p:spPr>
          <a:xfrm>
            <a:off x="698499" y="671535"/>
            <a:ext cx="5040313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OBRIGADO</a:t>
            </a:r>
            <a:endParaRPr lang="fr-FR" sz="48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7D2550-F77A-EBBF-AB6E-88E1ADDA82C0}"/>
              </a:ext>
            </a:extLst>
          </p:cNvPr>
          <p:cNvCxnSpPr>
            <a:cxnSpLocks/>
          </p:cNvCxnSpPr>
          <p:nvPr/>
        </p:nvCxnSpPr>
        <p:spPr>
          <a:xfrm>
            <a:off x="534504" y="1562599"/>
            <a:ext cx="2907196" cy="0"/>
          </a:xfrm>
          <a:prstGeom prst="line">
            <a:avLst/>
          </a:prstGeom>
          <a:ln w="19050">
            <a:solidFill>
              <a:srgbClr val="37F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A32FA9-9228-B3D7-3546-7FF2F9E14094}"/>
              </a:ext>
            </a:extLst>
          </p:cNvPr>
          <p:cNvSpPr txBox="1"/>
          <p:nvPr/>
        </p:nvSpPr>
        <p:spPr>
          <a:xfrm>
            <a:off x="711199" y="5775231"/>
            <a:ext cx="2730501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fr-FR" sz="2800" b="1" dirty="0" err="1">
                <a:solidFill>
                  <a:srgbClr val="4336F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ilum.cnpem.br</a:t>
            </a:r>
            <a:endParaRPr lang="fr-FR" sz="2800" b="1" dirty="0">
              <a:solidFill>
                <a:srgbClr val="4336F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0E0B800-C366-20D5-0D33-68FE14805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480" y="4995650"/>
            <a:ext cx="8791988" cy="1789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23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109560"/>
            <a:ext cx="545220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800" b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Conteúdo do curso</a:t>
            </a:r>
            <a:endParaRPr lang="pt-BR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09C20-7CE6-E136-3D9B-3235B89C583F}"/>
              </a:ext>
            </a:extLst>
          </p:cNvPr>
          <p:cNvSpPr txBox="1"/>
          <p:nvPr/>
        </p:nvSpPr>
        <p:spPr>
          <a:xfrm>
            <a:off x="123568" y="844377"/>
            <a:ext cx="1176981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Qual o plano?</a:t>
            </a:r>
            <a:endParaRPr lang="en-US" dirty="0"/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Processamento de imagens.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O que são imagens.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Filtros de imagens.</a:t>
            </a:r>
            <a:endParaRPr lang="pt-BR" sz="2800" dirty="0">
              <a:ea typeface="Calibri"/>
              <a:cs typeface="Calibri"/>
            </a:endParaRP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Transformadas em imagens.</a:t>
            </a:r>
            <a:endParaRPr lang="pt-BR" sz="2800" dirty="0">
              <a:ea typeface="Calibri"/>
              <a:cs typeface="Calibri"/>
            </a:endParaRP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Segmentação de imagens.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Detecção de objetos.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Calibri" panose="020F0502020204030204"/>
                <a:cs typeface="Calibri" panose="020F0502020204030204"/>
              </a:rPr>
              <a:t>Aprendizado de máquina para análise de imagens.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solidFill>
                  <a:schemeClr val="bg1">
                    <a:lumMod val="76000"/>
                  </a:schemeClr>
                </a:solidFill>
                <a:ea typeface="Calibri" panose="020F0502020204030204"/>
                <a:cs typeface="Calibri" panose="020F0502020204030204"/>
              </a:rPr>
              <a:t>Aprendizado de máquina profundo para análise de imagens.</a:t>
            </a:r>
          </a:p>
          <a:p>
            <a:pPr marL="457200" indent="-457200">
              <a:buFont typeface="Arial"/>
              <a:buChar char="•"/>
            </a:pPr>
            <a:r>
              <a:rPr lang="pt-BR" sz="2800" dirty="0">
                <a:ea typeface="Calibri" panose="020F0502020204030204"/>
                <a:cs typeface="Calibri" panose="020F0502020204030204"/>
              </a:rPr>
              <a:t>Material principal: </a:t>
            </a:r>
            <a:r>
              <a:rPr lang="pt-BR" sz="2800" dirty="0">
                <a:latin typeface="Arial"/>
                <a:ea typeface="+mn-lt"/>
                <a:cs typeface="Arial"/>
                <a:hlinkClick r:id="rId2"/>
              </a:rPr>
              <a:t>https://www.youtube.com/watch?v=Q5yVpymvjxU</a:t>
            </a:r>
            <a:r>
              <a:rPr lang="pt-BR" sz="2800" dirty="0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7496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109560"/>
            <a:ext cx="545220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800" b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Conteúdo do curso</a:t>
            </a:r>
            <a:endParaRPr lang="pt-BR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09C20-7CE6-E136-3D9B-3235B89C583F}"/>
              </a:ext>
            </a:extLst>
          </p:cNvPr>
          <p:cNvSpPr txBox="1"/>
          <p:nvPr/>
        </p:nvSpPr>
        <p:spPr>
          <a:xfrm>
            <a:off x="123568" y="844377"/>
            <a:ext cx="117698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Calibri"/>
                <a:cs typeface="Calibri"/>
              </a:rPr>
              <a:t>Planos são legais, mas nem sempre conseguimos alcançá-los.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3" name="Picture 2" descr="A classroom full of people and books&#10;&#10;Description automatically generated">
            <a:extLst>
              <a:ext uri="{FF2B5EF4-FFF2-40B4-BE49-F238E27FC236}">
                <a16:creationId xmlns:a16="http://schemas.microsoft.com/office/drawing/2014/main" id="{2367B4FF-61B6-8E17-054D-BA886E64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1343025"/>
            <a:ext cx="54673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7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109560"/>
            <a:ext cx="545220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Avaliação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09C20-7CE6-E136-3D9B-3235B89C583F}"/>
              </a:ext>
            </a:extLst>
          </p:cNvPr>
          <p:cNvSpPr txBox="1"/>
          <p:nvPr/>
        </p:nvSpPr>
        <p:spPr>
          <a:xfrm>
            <a:off x="123568" y="844377"/>
            <a:ext cx="11769810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Somativa: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Relatórios em grupo.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Feitos no tempo de aula.</a:t>
            </a:r>
          </a:p>
          <a:p>
            <a:pPr marL="1828800" lvl="3" indent="-457200">
              <a:buFont typeface="Arial"/>
              <a:buChar char="•"/>
            </a:pPr>
            <a:r>
              <a:rPr lang="pt-BR" sz="2800" b="1" dirty="0">
                <a:ea typeface="+mn-lt"/>
                <a:cs typeface="+mn-lt"/>
              </a:rPr>
              <a:t>Em sala de aula, não na biblioteca ou outras áreas!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Grupos sorteados.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1 relatório de processamento de linguagem natural.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1 relatório de processamento de imagens.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Irei acompanhar o progresso dos relatórios.</a:t>
            </a:r>
          </a:p>
          <a:p>
            <a:pPr marL="1828800" lvl="3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Estejam prontos para me mostrar em visitas as mesas.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Em formato de artigo.</a:t>
            </a:r>
          </a:p>
          <a:p>
            <a:pPr marL="1828800" lvl="3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No máximo quatro páginas!</a:t>
            </a:r>
          </a:p>
          <a:p>
            <a:pPr marL="2286000" lvl="4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Estilo "</a:t>
            </a:r>
            <a:r>
              <a:rPr lang="pt-BR" sz="2800" dirty="0" err="1">
                <a:ea typeface="+mn-lt"/>
                <a:cs typeface="+mn-lt"/>
              </a:rPr>
              <a:t>letter</a:t>
            </a:r>
            <a:r>
              <a:rPr lang="pt-BR" sz="2800" dirty="0">
                <a:ea typeface="+mn-lt"/>
                <a:cs typeface="+mn-lt"/>
              </a:rPr>
              <a:t>".</a:t>
            </a:r>
          </a:p>
          <a:p>
            <a:pPr marL="1828800" lvl="3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940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109560"/>
            <a:ext cx="545220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Avaliação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09C20-7CE6-E136-3D9B-3235B89C583F}"/>
              </a:ext>
            </a:extLst>
          </p:cNvPr>
          <p:cNvSpPr txBox="1"/>
          <p:nvPr/>
        </p:nvSpPr>
        <p:spPr>
          <a:xfrm>
            <a:off x="123568" y="844377"/>
            <a:ext cx="1176981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Formativa:</a:t>
            </a:r>
            <a:endParaRPr lang="en-US" dirty="0"/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Acompanhamento das atividades dos grupos.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Se não estiver na sala, será considerado.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Avaliação por pares.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Vocês irão corrigir os relatórios dos colegas.</a:t>
            </a:r>
            <a:endParaRPr lang="pt-BR" sz="2800" dirty="0">
              <a:ea typeface="Calibri" panose="020F0502020204030204"/>
              <a:cs typeface="Calibri" panose="020F0502020204030204"/>
            </a:endParaRP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Depois eu irei corrigir o relatório e a correção.</a:t>
            </a:r>
          </a:p>
          <a:p>
            <a:pPr marL="914400" lvl="1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914400" lvl="1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lvl="3"/>
            <a:endParaRPr lang="pt-BR" sz="2800" dirty="0">
              <a:ea typeface="+mn-lt"/>
              <a:cs typeface="+mn-lt"/>
            </a:endParaRPr>
          </a:p>
        </p:txBody>
      </p:sp>
      <p:pic>
        <p:nvPicPr>
          <p:cNvPr id="4" name="Picture 3" descr="A group of kids holding a sign&#10;&#10;Description automatically generated">
            <a:extLst>
              <a:ext uri="{FF2B5EF4-FFF2-40B4-BE49-F238E27FC236}">
                <a16:creationId xmlns:a16="http://schemas.microsoft.com/office/drawing/2014/main" id="{9F911439-3E16-5E0C-03A7-EE732A4D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5" y="16573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4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356DB-A8FF-C80A-A271-F5F28457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8" y="604838"/>
            <a:ext cx="67151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9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109560"/>
            <a:ext cx="922410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O que é?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09C20-7CE6-E136-3D9B-3235B89C583F}"/>
              </a:ext>
            </a:extLst>
          </p:cNvPr>
          <p:cNvSpPr txBox="1"/>
          <p:nvPr/>
        </p:nvSpPr>
        <p:spPr>
          <a:xfrm>
            <a:off x="123568" y="844377"/>
            <a:ext cx="1176981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Processamento de linguagem natural?</a:t>
            </a:r>
            <a:endParaRPr lang="en-US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É algo tão antigo quanto a computação!</a:t>
            </a:r>
          </a:p>
          <a:p>
            <a:pPr marL="1828800" lvl="3" indent="-457200">
              <a:buFont typeface="Arial"/>
              <a:buChar char="•"/>
            </a:pPr>
            <a:endParaRPr lang="pt-BR" sz="2800" dirty="0">
              <a:ea typeface="+mn-lt"/>
              <a:cs typeface="+mn-lt"/>
            </a:endParaRPr>
          </a:p>
        </p:txBody>
      </p:sp>
      <p:pic>
        <p:nvPicPr>
          <p:cNvPr id="3" name="Picture 2" descr="A text on a page&#10;&#10;Description automatically generated">
            <a:extLst>
              <a:ext uri="{FF2B5EF4-FFF2-40B4-BE49-F238E27FC236}">
                <a16:creationId xmlns:a16="http://schemas.microsoft.com/office/drawing/2014/main" id="{EED61BF1-6CFE-E138-48A3-ADFFF6359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804988"/>
            <a:ext cx="6553200" cy="3819525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D794E02-CA5E-4606-44A6-66F77412A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4081463"/>
            <a:ext cx="73152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9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D2A6A0-94FE-DC51-F998-63C4671ADD34}"/>
              </a:ext>
            </a:extLst>
          </p:cNvPr>
          <p:cNvSpPr txBox="1"/>
          <p:nvPr/>
        </p:nvSpPr>
        <p:spPr>
          <a:xfrm>
            <a:off x="118507" y="201893"/>
            <a:ext cx="9224105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pt-BR" sz="4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Processamento de Linguagem Natural</a:t>
            </a:r>
            <a:endParaRPr lang="en-US" sz="4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09C20-7CE6-E136-3D9B-3235B89C583F}"/>
              </a:ext>
            </a:extLst>
          </p:cNvPr>
          <p:cNvSpPr txBox="1"/>
          <p:nvPr/>
        </p:nvSpPr>
        <p:spPr>
          <a:xfrm>
            <a:off x="123568" y="844377"/>
            <a:ext cx="11769810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PLN simbólico ou baseado em regras (1950).</a:t>
            </a:r>
            <a:endParaRPr lang="en-US" dirty="0">
              <a:cs typeface="Calibri" panose="020F0502020204030204"/>
            </a:endParaRP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Regras são usadas para processar o texto.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Regras programadas por pessoas com domínio na língua e especialistas no assunto.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Podem ser usadas regras linguísticas.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Vantagens: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Altamente preciso para extração de dados.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Preciso para reconhecimento do texto.</a:t>
            </a:r>
          </a:p>
          <a:p>
            <a:pPr marL="914400" lvl="1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Desvantagens: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Muitas regras precisam ser programadas.</a:t>
            </a:r>
          </a:p>
          <a:p>
            <a:pPr marL="1371600" lvl="2" indent="-457200">
              <a:buFont typeface="Arial"/>
              <a:buChar char="•"/>
            </a:pPr>
            <a:r>
              <a:rPr lang="pt-BR" sz="2800" dirty="0">
                <a:ea typeface="+mn-lt"/>
                <a:cs typeface="+mn-lt"/>
              </a:rPr>
              <a:t>Pouco </a:t>
            </a:r>
            <a:r>
              <a:rPr lang="pt-BR" sz="2800" dirty="0" err="1">
                <a:ea typeface="+mn-lt"/>
                <a:cs typeface="+mn-lt"/>
              </a:rPr>
              <a:t>extrapolável</a:t>
            </a:r>
            <a:r>
              <a:rPr lang="pt-BR" sz="28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25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2973A57F217624C95ABC7DB9EFD1E20" ma:contentTypeVersion="0" ma:contentTypeDescription="Crie um novo documento." ma:contentTypeScope="" ma:versionID="847b85afe4c8fc7d417b7043f980991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74c6ccb71ee63fbc30cff3237551ec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536AA8-A499-47D9-B421-CDC1010119B1}"/>
</file>

<file path=customXml/itemProps2.xml><?xml version="1.0" encoding="utf-8"?>
<ds:datastoreItem xmlns:ds="http://schemas.openxmlformats.org/officeDocument/2006/customXml" ds:itemID="{055A19CF-1D61-4333-B731-3DE2A74576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A35B52-E3D7-4D53-B50B-E5C11FFC3B79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d6668bb5-1c0c-4fc9-8f5c-1587692f4968"/>
    <ds:schemaRef ds:uri="http://www.w3.org/XML/1998/namespace"/>
    <ds:schemaRef ds:uri="d6100dad-649b-4964-9306-f65e4a372786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1374</Words>
  <Application>Microsoft Office PowerPoint</Application>
  <PresentationFormat>Widescreen</PresentationFormat>
  <Paragraphs>196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Lato</vt:lpstr>
      <vt:lpstr>Calibri</vt:lpstr>
      <vt:lpstr>Courier New</vt:lpstr>
      <vt:lpstr>Lato Light</vt:lpstr>
      <vt:lpstr>Office Theme</vt:lpstr>
      <vt:lpstr>Práticas Computacionais Avançadas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CONSECTETUER ADIPISCING ELIT</dc:title>
  <dc:creator>Amanda Kokol Coltro</dc:creator>
  <cp:lastModifiedBy>James Moraes de Almeida</cp:lastModifiedBy>
  <cp:revision>456</cp:revision>
  <dcterms:created xsi:type="dcterms:W3CDTF">2023-01-13T12:24:27Z</dcterms:created>
  <dcterms:modified xsi:type="dcterms:W3CDTF">2025-03-11T19:11:47Z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0x01010062973A57F217624C95ABC7DB9EFD1E20</vt:lpwstr>
  </property>
</Properties>
</file>